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02" r:id="rId2"/>
    <p:sldId id="553" r:id="rId3"/>
    <p:sldId id="563" r:id="rId4"/>
    <p:sldId id="551" r:id="rId5"/>
    <p:sldId id="528" r:id="rId6"/>
    <p:sldId id="554" r:id="rId7"/>
    <p:sldId id="558" r:id="rId8"/>
    <p:sldId id="562" r:id="rId9"/>
    <p:sldId id="559" r:id="rId10"/>
    <p:sldId id="565" r:id="rId11"/>
    <p:sldId id="560" r:id="rId12"/>
    <p:sldId id="566" r:id="rId13"/>
    <p:sldId id="547" r:id="rId14"/>
    <p:sldId id="505" r:id="rId15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7D31"/>
    <a:srgbClr val="006FB6"/>
    <a:srgbClr val="C79000"/>
    <a:srgbClr val="D9D9D9"/>
    <a:srgbClr val="000000"/>
    <a:srgbClr val="663300"/>
    <a:srgbClr val="D60093"/>
    <a:srgbClr val="FF66CC"/>
    <a:srgbClr val="46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0" autoAdjust="0"/>
    <p:restoredTop sz="83970" autoAdjust="0"/>
  </p:normalViewPr>
  <p:slideViewPr>
    <p:cSldViewPr snapToGrid="0">
      <p:cViewPr varScale="1">
        <p:scale>
          <a:sx n="60" d="100"/>
          <a:sy n="60" d="100"/>
        </p:scale>
        <p:origin x="5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164"/>
    </p:cViewPr>
  </p:sorterViewPr>
  <p:notesViewPr>
    <p:cSldViewPr snapToGrid="0">
      <p:cViewPr varScale="1">
        <p:scale>
          <a:sx n="84" d="100"/>
          <a:sy n="84" d="100"/>
        </p:scale>
        <p:origin x="3234" y="63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edc-dc01\consulting\Current%20Projects\2018%20Forecast\Work%20Files\GDPComponen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mjita.mitra\AppData\Local\Microsoft\Windows\INetCache\Content.Outlook\ANUKE2D0\TradeFac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mjita.mitra\AppData\Local\Microsoft\Windows\INetCache\Content.Outlook\ANUKE2D0\TradeFac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mjita.mitra\AppData\Local\Microsoft\Windows\INetCache\Content.Outlook\ANUKE2D0\TradeFac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Growth in International Trade</a:t>
            </a:r>
          </a:p>
          <a:p>
            <a:pPr algn="l">
              <a:defRPr b="1"/>
            </a:pPr>
            <a:r>
              <a:rPr lang="en-US" b="1"/>
              <a:t>(Annual % change)</a:t>
            </a:r>
          </a:p>
        </c:rich>
      </c:tx>
      <c:layout>
        <c:manualLayout>
          <c:xMode val="edge"/>
          <c:yMode val="edge"/>
          <c:x val="1.125951848611516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53245196202326"/>
          <c:y val="0.14908973728663341"/>
          <c:w val="0.8629490376202974"/>
          <c:h val="0.73744175834722048"/>
        </c:manualLayout>
      </c:layout>
      <c:lineChart>
        <c:grouping val="standar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Exports</c:v>
                </c:pt>
              </c:strCache>
            </c:strRef>
          </c:tx>
          <c:spPr>
            <a:ln w="69850" cap="rnd">
              <a:solidFill>
                <a:srgbClr val="006FB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51-4C4F-973B-D6E19AD9E6C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51-4C4F-973B-D6E19AD9E6C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51-4C4F-973B-D6E19AD9E6C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51-4C4F-973B-D6E19AD9E6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51-4C4F-973B-D6E19AD9E6C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51-4C4F-973B-D6E19AD9E6C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51-4C4F-973B-D6E19AD9E6C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51-4C4F-973B-D6E19AD9E6C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51-4C4F-973B-D6E19AD9E6C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51-4C4F-973B-D6E19AD9E6C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51-4C4F-973B-D6E19AD9E6C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51-4C4F-973B-D6E19AD9E6C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51-4C4F-973B-D6E19AD9E6C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51-4C4F-973B-D6E19AD9E6C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51-4C4F-973B-D6E19AD9E6C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51-4C4F-973B-D6E19AD9E6C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051-4C4F-973B-D6E19AD9E6C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51-4C4F-973B-D6E19AD9E6C4}"/>
                </c:ext>
              </c:extLst>
            </c:dLbl>
            <c:dLbl>
              <c:idx val="18"/>
              <c:layout>
                <c:manualLayout>
                  <c:x val="-6.5843621399177099E-2"/>
                  <c:y val="4.1623309053069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051-4C4F-973B-D6E19AD9E6C4}"/>
                </c:ext>
              </c:extLst>
            </c:dLbl>
            <c:dLbl>
              <c:idx val="19"/>
              <c:layout>
                <c:manualLayout>
                  <c:x val="0"/>
                  <c:y val="-1.0405827263267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51-4C4F-973B-D6E19AD9E6C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6FB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Sheet1!$F$3:$F$22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2018f</c:v>
                </c:pt>
                <c:pt idx="19">
                  <c:v>2019f</c:v>
                </c:pt>
              </c:strCache>
            </c:strRef>
          </c:cat>
          <c:val>
            <c:numRef>
              <c:f>Sheet1!$G$3:$G$22</c:f>
              <c:numCache>
                <c:formatCode>General</c:formatCode>
                <c:ptCount val="20"/>
                <c:pt idx="0">
                  <c:v>8.565530140292954E-2</c:v>
                </c:pt>
                <c:pt idx="1">
                  <c:v>-5.8430603774694334E-2</c:v>
                </c:pt>
                <c:pt idx="2">
                  <c:v>-1.7245308050792385E-2</c:v>
                </c:pt>
                <c:pt idx="3">
                  <c:v>1.7643249964790719E-2</c:v>
                </c:pt>
                <c:pt idx="4">
                  <c:v>9.7523824633147571E-2</c:v>
                </c:pt>
                <c:pt idx="5">
                  <c:v>6.2529794399421856E-2</c:v>
                </c:pt>
                <c:pt idx="6">
                  <c:v>9.0357151902627164E-2</c:v>
                </c:pt>
                <c:pt idx="7">
                  <c:v>9.2664441155584587E-2</c:v>
                </c:pt>
                <c:pt idx="8">
                  <c:v>5.7356258586948261E-2</c:v>
                </c:pt>
                <c:pt idx="9">
                  <c:v>-8.7937615785618872E-2</c:v>
                </c:pt>
                <c:pt idx="10">
                  <c:v>0.11894509243006257</c:v>
                </c:pt>
                <c:pt idx="11">
                  <c:v>6.851139398681183E-2</c:v>
                </c:pt>
                <c:pt idx="12">
                  <c:v>3.417299158410203E-2</c:v>
                </c:pt>
                <c:pt idx="13">
                  <c:v>3.4813361770145823E-2</c:v>
                </c:pt>
                <c:pt idx="14">
                  <c:v>4.2745657455865782E-2</c:v>
                </c:pt>
                <c:pt idx="15">
                  <c:v>4.0998561627896279E-3</c:v>
                </c:pt>
                <c:pt idx="16">
                  <c:v>-3.287648820997302E-3</c:v>
                </c:pt>
                <c:pt idx="17">
                  <c:v>3.3620762441045171E-2</c:v>
                </c:pt>
                <c:pt idx="18">
                  <c:v>3.2025653744722993E-2</c:v>
                </c:pt>
                <c:pt idx="19">
                  <c:v>2.8261573210182744E-2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051-4C4F-973B-D6E19AD9E6C4}"/>
            </c:ext>
          </c:extLst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Imports</c:v>
                </c:pt>
              </c:strCache>
            </c:strRef>
          </c:tx>
          <c:spPr>
            <a:ln w="6985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051-4C4F-973B-D6E19AD9E6C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051-4C4F-973B-D6E19AD9E6C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051-4C4F-973B-D6E19AD9E6C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051-4C4F-973B-D6E19AD9E6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051-4C4F-973B-D6E19AD9E6C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051-4C4F-973B-D6E19AD9E6C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051-4C4F-973B-D6E19AD9E6C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051-4C4F-973B-D6E19AD9E6C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051-4C4F-973B-D6E19AD9E6C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051-4C4F-973B-D6E19AD9E6C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051-4C4F-973B-D6E19AD9E6C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051-4C4F-973B-D6E19AD9E6C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051-4C4F-973B-D6E19AD9E6C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051-4C4F-973B-D6E19AD9E6C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051-4C4F-973B-D6E19AD9E6C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051-4C4F-973B-D6E19AD9E6C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051-4C4F-973B-D6E19AD9E6C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051-4C4F-973B-D6E19AD9E6C4}"/>
                </c:ext>
              </c:extLst>
            </c:dLbl>
            <c:dLbl>
              <c:idx val="18"/>
              <c:layout>
                <c:manualLayout>
                  <c:x val="-5.7613168724279837E-2"/>
                  <c:y val="-4.1623309053069719E-2"/>
                </c:manualLayout>
              </c:layout>
              <c:tx>
                <c:rich>
                  <a:bodyPr/>
                  <a:lstStyle/>
                  <a:p>
                    <a:fld id="{B68EE0CD-4CAE-4B55-8D3B-52D35BDFD14E}" type="VALUE">
                      <a:rPr lang="en-US">
                        <a:solidFill>
                          <a:srgbClr val="ED7D3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4051-4C4F-973B-D6E19AD9E6C4}"/>
                </c:ext>
              </c:extLst>
            </c:dLbl>
            <c:dLbl>
              <c:idx val="19"/>
              <c:layout>
                <c:manualLayout>
                  <c:x val="0"/>
                  <c:y val="2.60145681581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051-4C4F-973B-D6E19AD9E6C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Sheet1!$F$3:$F$22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2018f</c:v>
                </c:pt>
                <c:pt idx="19">
                  <c:v>2019f</c:v>
                </c:pt>
              </c:strCache>
            </c:strRef>
          </c:cat>
          <c:val>
            <c:numRef>
              <c:f>Sheet1!$H$3:$H$22</c:f>
              <c:numCache>
                <c:formatCode>General</c:formatCode>
                <c:ptCount val="20"/>
                <c:pt idx="0">
                  <c:v>0.13017760338282236</c:v>
                </c:pt>
                <c:pt idx="1">
                  <c:v>-2.8365726594920537E-2</c:v>
                </c:pt>
                <c:pt idx="2">
                  <c:v>3.6651005414454207E-2</c:v>
                </c:pt>
                <c:pt idx="3">
                  <c:v>4.4651317049740014E-2</c:v>
                </c:pt>
                <c:pt idx="4">
                  <c:v>0.11410650173711367</c:v>
                </c:pt>
                <c:pt idx="5">
                  <c:v>6.3319150608743602E-2</c:v>
                </c:pt>
                <c:pt idx="6">
                  <c:v>6.3221508389181169E-2</c:v>
                </c:pt>
                <c:pt idx="7">
                  <c:v>2.5193379865895427E-2</c:v>
                </c:pt>
                <c:pt idx="8">
                  <c:v>-2.5589950369052872E-2</c:v>
                </c:pt>
                <c:pt idx="9">
                  <c:v>-0.13724085276325837</c:v>
                </c:pt>
                <c:pt idx="10">
                  <c:v>0.12715607331065248</c:v>
                </c:pt>
                <c:pt idx="11">
                  <c:v>5.4720737244726925E-2</c:v>
                </c:pt>
                <c:pt idx="12">
                  <c:v>2.2297861872102587E-2</c:v>
                </c:pt>
                <c:pt idx="13">
                  <c:v>1.086779288876083E-2</c:v>
                </c:pt>
                <c:pt idx="14">
                  <c:v>4.4991144848928855E-2</c:v>
                </c:pt>
                <c:pt idx="15">
                  <c:v>4.9605016077827191E-2</c:v>
                </c:pt>
                <c:pt idx="16">
                  <c:v>1.2707542051003884E-2</c:v>
                </c:pt>
                <c:pt idx="17">
                  <c:v>3.9363575999636247E-2</c:v>
                </c:pt>
                <c:pt idx="18">
                  <c:v>3.6335531468384863E-2</c:v>
                </c:pt>
                <c:pt idx="19">
                  <c:v>2.2931721465706323E-2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4051-4C4F-973B-D6E19AD9E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938232"/>
        <c:axId val="137938624"/>
      </c:lineChart>
      <c:catAx>
        <c:axId val="13793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38624"/>
        <c:crosses val="autoZero"/>
        <c:auto val="1"/>
        <c:lblAlgn val="ctr"/>
        <c:lblOffset val="100"/>
        <c:noMultiLvlLbl val="0"/>
      </c:catAx>
      <c:valAx>
        <c:axId val="13793862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ysDot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3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36563948025005"/>
          <c:y val="4.8516555097626327E-2"/>
          <c:w val="0.33278280029811086"/>
          <c:h val="0.12942309110424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B050"/>
                </a:solidFill>
              </a:rPr>
              <a:t>Net Exports, Goods</a:t>
            </a:r>
          </a:p>
        </c:rich>
      </c:tx>
      <c:layout>
        <c:manualLayout>
          <c:xMode val="edge"/>
          <c:yMode val="edge"/>
          <c:x val="0.38299329982733143"/>
          <c:y val="2.5559105431309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67572942652494"/>
          <c:y val="0.2034092272927302"/>
          <c:w val="0.8006483634986582"/>
          <c:h val="0.72707714303148296"/>
        </c:manualLayout>
      </c:layout>
      <c:lineChart>
        <c:grouping val="standard"/>
        <c:varyColors val="0"/>
        <c:ser>
          <c:idx val="0"/>
          <c:order val="0"/>
          <c:tx>
            <c:strRef>
              <c:f>'US Services vs Goods'!$A$14</c:f>
              <c:strCache>
                <c:ptCount val="1"/>
                <c:pt idx="0">
                  <c:v>Net Exports Goods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7"/>
              <c:layout>
                <c:manualLayout>
                  <c:x val="-3.8985184346508821E-2"/>
                  <c:y val="-0.197482095353783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8032B2-9D5C-4202-B37A-13CCCC4BEF62}" type="VALUE">
                      <a:rPr lang="en-US" sz="1400" b="1" dirty="0">
                        <a:solidFill>
                          <a:srgbClr val="00B05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01720743568912"/>
                      <c:h val="0.123092801085573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8E5-4565-8EFB-7540F5891B4B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'US Services vs Goods'!$B$13:$S$13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'US Services vs Goods'!$B$14:$S$14</c:f>
              <c:numCache>
                <c:formatCode>General</c:formatCode>
                <c:ptCount val="18"/>
                <c:pt idx="0">
                  <c:v>-446783000000</c:v>
                </c:pt>
                <c:pt idx="1">
                  <c:v>-422368000000</c:v>
                </c:pt>
                <c:pt idx="2">
                  <c:v>-475246000000</c:v>
                </c:pt>
                <c:pt idx="3">
                  <c:v>-541644000000</c:v>
                </c:pt>
                <c:pt idx="4">
                  <c:v>-664765000000</c:v>
                </c:pt>
                <c:pt idx="5">
                  <c:v>-782805000000</c:v>
                </c:pt>
                <c:pt idx="6">
                  <c:v>-837288000000</c:v>
                </c:pt>
                <c:pt idx="7">
                  <c:v>-821193000000</c:v>
                </c:pt>
                <c:pt idx="8">
                  <c:v>-832492000000</c:v>
                </c:pt>
                <c:pt idx="9">
                  <c:v>-509696000000</c:v>
                </c:pt>
                <c:pt idx="10">
                  <c:v>-648678000000</c:v>
                </c:pt>
                <c:pt idx="11">
                  <c:v>-740644000000</c:v>
                </c:pt>
                <c:pt idx="12">
                  <c:v>-741172000000</c:v>
                </c:pt>
                <c:pt idx="13">
                  <c:v>-702243000000</c:v>
                </c:pt>
                <c:pt idx="14">
                  <c:v>-751493000000</c:v>
                </c:pt>
                <c:pt idx="15">
                  <c:v>-761855000000</c:v>
                </c:pt>
                <c:pt idx="16">
                  <c:v>-752505000000</c:v>
                </c:pt>
                <c:pt idx="17">
                  <c:v>-811212000000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E5-4565-8EFB-7540F5891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1427240"/>
        <c:axId val="641419368"/>
      </c:lineChart>
      <c:catAx>
        <c:axId val="64142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419368"/>
        <c:crosses val="autoZero"/>
        <c:auto val="1"/>
        <c:lblAlgn val="ctr"/>
        <c:lblOffset val="100"/>
        <c:noMultiLvlLbl val="0"/>
      </c:catAx>
      <c:valAx>
        <c:axId val="641419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42724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4425549156640856E-2"/>
                <c:y val="0.3837699680511182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400" b="1" dirty="0"/>
                    <a:t>$Billions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ED7D31"/>
                </a:solidFill>
              </a:rPr>
              <a:t>Net Exports,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ED7D3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'US Services vs Goods'!$A$10</c:f>
              <c:strCache>
                <c:ptCount val="1"/>
                <c:pt idx="0">
                  <c:v>Net Exports Services</c:v>
                </c:pt>
              </c:strCache>
            </c:strRef>
          </c:tx>
          <c:spPr>
            <a:ln w="41275" cap="rnd">
              <a:solidFill>
                <a:srgbClr val="ED7D31"/>
              </a:solidFill>
              <a:rou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7"/>
              <c:layout>
                <c:manualLayout>
                  <c:x val="-2.581477633732248E-2"/>
                  <c:y val="6.134969325153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52-4D16-A0E9-A2DCF96EC4FB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'US Services vs Goods'!$B$9:$S$9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'US Services vs Goods'!$B$10:$S$10</c:f>
              <c:numCache>
                <c:formatCode>General</c:formatCode>
                <c:ptCount val="18"/>
                <c:pt idx="0">
                  <c:v>74261000000</c:v>
                </c:pt>
                <c:pt idx="1">
                  <c:v>60852000000</c:v>
                </c:pt>
                <c:pt idx="2">
                  <c:v>56290000000</c:v>
                </c:pt>
                <c:pt idx="3">
                  <c:v>47751000000</c:v>
                </c:pt>
                <c:pt idx="4">
                  <c:v>54881000000</c:v>
                </c:pt>
                <c:pt idx="5">
                  <c:v>68553000000</c:v>
                </c:pt>
                <c:pt idx="6">
                  <c:v>75573000000</c:v>
                </c:pt>
                <c:pt idx="7">
                  <c:v>115821000000</c:v>
                </c:pt>
                <c:pt idx="8">
                  <c:v>123764000000</c:v>
                </c:pt>
                <c:pt idx="9">
                  <c:v>125918000000</c:v>
                </c:pt>
                <c:pt idx="10">
                  <c:v>154019000000</c:v>
                </c:pt>
                <c:pt idx="11">
                  <c:v>192015000000</c:v>
                </c:pt>
                <c:pt idx="12">
                  <c:v>204399000000</c:v>
                </c:pt>
                <c:pt idx="13">
                  <c:v>240368000000</c:v>
                </c:pt>
                <c:pt idx="14">
                  <c:v>261159000000</c:v>
                </c:pt>
                <c:pt idx="15">
                  <c:v>261409000000</c:v>
                </c:pt>
                <c:pt idx="16">
                  <c:v>247711000000</c:v>
                </c:pt>
                <c:pt idx="17">
                  <c:v>242771000000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52-4D16-A0E9-A2DCF96EC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1421992"/>
        <c:axId val="641424944"/>
      </c:lineChart>
      <c:catAx>
        <c:axId val="64142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424944"/>
        <c:crosses val="autoZero"/>
        <c:auto val="1"/>
        <c:lblAlgn val="ctr"/>
        <c:lblOffset val="100"/>
        <c:noMultiLvlLbl val="0"/>
      </c:catAx>
      <c:valAx>
        <c:axId val="64142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421992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7016102898996511E-2"/>
                <c:y val="0.3401720430107527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dirty="0"/>
                </a:p>
                <a:p>
                  <a:pPr>
                    <a:defRPr/>
                  </a:pPr>
                  <a:r>
                    <a:rPr lang="en-US" sz="1400" b="1" dirty="0"/>
                    <a:t>$Billions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20-4C39-8492-3E883D52B95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20-4C39-8492-3E883D52B95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20-4C39-8492-3E883D52B95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F20-4C39-8492-3E883D52B95F}"/>
              </c:ext>
            </c:extLst>
          </c:dPt>
          <c:dLbls>
            <c:dLbl>
              <c:idx val="0"/>
              <c:layout>
                <c:manualLayout>
                  <c:x val="-0.24831479196179762"/>
                  <c:y val="-1.1053947942743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2489063867018"/>
                      <c:h val="0.14953703703703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20-4C39-8492-3E883D52B95F}"/>
                </c:ext>
              </c:extLst>
            </c:dLbl>
            <c:dLbl>
              <c:idx val="1"/>
              <c:layout>
                <c:manualLayout>
                  <c:x val="0.21290263601909259"/>
                  <c:y val="-0.15136168651419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8378CC-1E9C-4747-9CF7-11CCA749CB5D}" type="CATEGORYNAME">
                      <a:rPr lang="en-US" sz="1400">
                        <a:solidFill>
                          <a:srgbClr val="FFFFFF"/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FFFFFF"/>
                        </a:solidFill>
                      </a:rPr>
                      <a:t>, </a:t>
                    </a:r>
                    <a:fld id="{7607680C-3FB6-42C1-A6F7-AEDA68B9D27E}" type="VALUE">
                      <a:rPr lang="en-US" sz="1400" baseline="0">
                        <a:solidFill>
                          <a:srgbClr val="FFFFFF"/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US" sz="1400" baseline="0" dirty="0">
                      <a:solidFill>
                        <a:srgbClr val="FFFF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20-4C39-8492-3E883D52B95F}"/>
                </c:ext>
              </c:extLst>
            </c:dLbl>
            <c:dLbl>
              <c:idx val="2"/>
              <c:layout>
                <c:manualLayout>
                  <c:x val="0.1255604998914675"/>
                  <c:y val="0.144504275642917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64738A-4C5A-4B6D-8C97-FF593B0BAB97}" type="CATEGORYNAME">
                      <a:rPr lang="en-US">
                        <a:solidFill>
                          <a:srgbClr val="FFFFFF"/>
                        </a:solidFill>
                      </a:rPr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rgbClr val="FFFFFF"/>
                        </a:solidFill>
                      </a:rPr>
                      <a:t>, </a:t>
                    </a:r>
                    <a:fld id="{62BECC95-C4E5-4289-B46F-9ED6D8286493}" type="VALUE">
                      <a:rPr lang="en-US" baseline="0">
                        <a:solidFill>
                          <a:srgbClr val="FFFFFF"/>
                        </a:solidFill>
                      </a:rPr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rgbClr val="FFFF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6399825021873"/>
                      <c:h val="0.21736111111111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20-4C39-8492-3E883D52B95F}"/>
                </c:ext>
              </c:extLst>
            </c:dLbl>
            <c:dLbl>
              <c:idx val="3"/>
              <c:layout>
                <c:manualLayout>
                  <c:x val="-1.4172258968770203E-2"/>
                  <c:y val="1.35489799834158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rgbClr val="7030A0"/>
                        </a:solidFill>
                      </a:rPr>
                      <a:t>Other, </a:t>
                    </a:r>
                  </a:p>
                  <a:p>
                    <a:pPr>
                      <a:defRPr sz="1400" b="1"/>
                    </a:pPr>
                    <a:fld id="{A6A70505-84AC-46B0-B3EF-2791E7E471E4}" type="VALUE">
                      <a:rPr lang="en-US" sz="1400" b="1" baseline="0">
                        <a:solidFill>
                          <a:srgbClr val="7030A0"/>
                        </a:solidFill>
                      </a:rPr>
                      <a:pPr>
                        <a:defRPr sz="14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898622047244097"/>
                      <c:h val="0.134189997083697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20-4C39-8492-3E883D52B9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Sheet2!$B$2:$B$5</c:f>
              <c:strCache>
                <c:ptCount val="4"/>
                <c:pt idx="0">
                  <c:v>Intermediate Goods</c:v>
                </c:pt>
                <c:pt idx="1">
                  <c:v>Capital Equipment</c:v>
                </c:pt>
                <c:pt idx="2">
                  <c:v>Consumption Goods</c:v>
                </c:pt>
                <c:pt idx="3">
                  <c:v>Other </c:v>
                </c:pt>
              </c:strCache>
            </c:strRef>
          </c:cat>
          <c:val>
            <c:numRef>
              <c:f>Sheet2!$C$2:$C$5</c:f>
              <c:numCache>
                <c:formatCode>0%</c:formatCode>
                <c:ptCount val="4"/>
                <c:pt idx="0">
                  <c:v>0.41</c:v>
                </c:pt>
                <c:pt idx="1">
                  <c:v>0.43</c:v>
                </c:pt>
                <c:pt idx="2">
                  <c:v>0.12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20-4C39-8492-3E883D52B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</cdr:x>
      <cdr:y>0.85533</cdr:y>
    </cdr:from>
    <cdr:to>
      <cdr:x>0.97464</cdr:x>
      <cdr:y>0.95488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680" y="1664170"/>
          <a:ext cx="3066904" cy="193687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0.00622</cdr:x>
      <cdr:y>0.92065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2297418"/>
          <a:ext cx="3066904" cy="19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0.89703</cdr:x>
      <cdr:y>0.1496</cdr:y>
    </cdr:from>
    <cdr:to>
      <cdr:x>0.97902</cdr:x>
      <cdr:y>0.88685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8202403" y="723310"/>
          <a:ext cx="749717" cy="35644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Text" lastClr="000000">
            <a:lumMod val="50000"/>
            <a:lumOff val="50000"/>
            <a:alpha val="19000"/>
          </a:sysClr>
        </a:solidFill>
        <a:ln xmlns:a="http://schemas.openxmlformats.org/drawingml/2006/main" w="2540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0.87725</cdr:x>
      <cdr:y>0.7948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4C2214F-41C2-41C6-BCF0-42380F10FD64}"/>
            </a:ext>
          </a:extLst>
        </cdr:cNvPr>
        <cdr:cNvSpPr txBox="1"/>
      </cdr:nvSpPr>
      <cdr:spPr>
        <a:xfrm xmlns:a="http://schemas.openxmlformats.org/drawingml/2006/main">
          <a:off x="6534977" y="35416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Source: HBR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F611B05E-5460-4A36-AD06-80ACB3A7ED16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9E468C0A-47D6-49D4-AF29-98464BC4C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383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E43334F3-2920-46A7-83A4-947F3B08FE4A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F690EFE4-92AA-4B42-870A-87A651390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6809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36E9E1C-86FE-4FAC-B5F4-F1E681581186}" type="datetime1">
              <a:rPr lang="en-US" smtClean="0"/>
              <a:pPr/>
              <a:t>4/17/2018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5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3334F3-2920-46A7-83A4-947F3B08FE4A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79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3334F3-2920-46A7-83A4-947F3B08FE4A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40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3334F3-2920-46A7-83A4-947F3B08FE4A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35CBAB-8950-4C4F-9BD3-C8C871426CEC}" type="datetime1">
              <a:rPr lang="en-US" smtClean="0"/>
              <a:pPr/>
              <a:t>4/17/2018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36E9E1C-86FE-4FAC-B5F4-F1E681581186}" type="datetime1">
              <a:rPr lang="en-US" smtClean="0"/>
              <a:pPr/>
              <a:t>4/17/2018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9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94142AE-5ABB-4D7B-B626-EE121AC245C1}" type="datetime1">
              <a:rPr lang="en-US" smtClean="0"/>
              <a:pPr/>
              <a:t>4/17/2018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94142AE-5ABB-4D7B-B626-EE121AC245C1}" type="datetime1">
              <a:rPr lang="en-US" smtClean="0"/>
              <a:pPr/>
              <a:t>4/17/2018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94142AE-5ABB-4D7B-B626-EE121AC245C1}" type="datetime1">
              <a:rPr lang="en-US" smtClean="0"/>
              <a:pPr/>
              <a:t>4/17/2018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5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EE3240-E536-4A3C-AC31-084815A20C92}" type="datetime1">
              <a:rPr lang="en-US" smtClean="0"/>
              <a:pPr/>
              <a:t>4/17/2018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6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3334F3-2920-46A7-83A4-947F3B08FE4A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9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3334F3-2920-46A7-83A4-947F3B08FE4A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3334F3-2920-46A7-83A4-947F3B08FE4A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41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3334F3-2920-46A7-83A4-947F3B08FE4A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2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8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9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7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3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1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8E66-0A40-4075-BC3B-51F5989888E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C7FEF-2813-4027-935A-54A7DDD9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5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ue White Orange and Brown Container Van">
            <a:extLst>
              <a:ext uri="{FF2B5EF4-FFF2-40B4-BE49-F238E27FC236}">
                <a16:creationId xmlns:a16="http://schemas.microsoft.com/office/drawing/2014/main" id="{A0FB25DC-F218-4D56-8C42-63A164B0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34338"/>
          </a:xfrm>
          <a:noFill/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TARIFFS, TRUMP AND TRADE </a:t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OH MY!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4151" y="5795531"/>
            <a:ext cx="6869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>
                <a:solidFill>
                  <a:schemeClr val="bg1"/>
                </a:solidFill>
                <a:latin typeface="+mj-lt"/>
              </a:rPr>
              <a:t>Somjita </a:t>
            </a:r>
            <a:r>
              <a:rPr lang="en-US" sz="2000" b="1" cap="all" dirty="0" err="1">
                <a:solidFill>
                  <a:schemeClr val="bg1"/>
                </a:solidFill>
                <a:latin typeface="+mj-lt"/>
              </a:rPr>
              <a:t>mitra</a:t>
            </a:r>
            <a:r>
              <a:rPr lang="en-US" sz="2000" b="1" cap="all" dirty="0">
                <a:solidFill>
                  <a:schemeClr val="bg1"/>
                </a:solidFill>
                <a:latin typeface="+mj-lt"/>
              </a:rPr>
              <a:t>, Ph.D.</a:t>
            </a:r>
          </a:p>
          <a:p>
            <a:r>
              <a:rPr lang="en-US" sz="2000" b="1" cap="all" dirty="0">
                <a:solidFill>
                  <a:schemeClr val="bg1"/>
                </a:solidFill>
                <a:latin typeface="+mj-lt"/>
              </a:rPr>
              <a:t>Director, institute for applied economics</a:t>
            </a:r>
          </a:p>
          <a:p>
            <a:r>
              <a:rPr lang="en-US" sz="2000" b="1" cap="all" dirty="0">
                <a:solidFill>
                  <a:schemeClr val="bg1"/>
                </a:solidFill>
                <a:latin typeface="+mj-lt"/>
              </a:rPr>
              <a:t>Los Angeles County Economic Development Corporation</a:t>
            </a:r>
          </a:p>
        </p:txBody>
      </p:sp>
      <p:pic>
        <p:nvPicPr>
          <p:cNvPr id="6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1803" y="6106038"/>
            <a:ext cx="675495" cy="6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9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4926-7359-495F-8CBC-5D3B7769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9" y="171313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TRADE WAR?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4708C7-4468-4F8C-9EA4-18C4282AB742}"/>
              </a:ext>
            </a:extLst>
          </p:cNvPr>
          <p:cNvCxnSpPr/>
          <p:nvPr/>
        </p:nvCxnSpPr>
        <p:spPr>
          <a:xfrm>
            <a:off x="584718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LAEDC-transparent.gif">
            <a:extLst>
              <a:ext uri="{FF2B5EF4-FFF2-40B4-BE49-F238E27FC236}">
                <a16:creationId xmlns:a16="http://schemas.microsoft.com/office/drawing/2014/main" id="{E9F31E7B-8F30-4DF2-B131-90989DF484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C47B2-D3B3-4450-8828-BDDC20956690}"/>
              </a:ext>
            </a:extLst>
          </p:cNvPr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D3D3C-1E3C-4D29-857B-7A3114391798}"/>
              </a:ext>
            </a:extLst>
          </p:cNvPr>
          <p:cNvCxnSpPr/>
          <p:nvPr/>
        </p:nvCxnSpPr>
        <p:spPr>
          <a:xfrm>
            <a:off x="499441" y="1238368"/>
            <a:ext cx="683933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757BB515-7CAB-4C51-88B5-5B9E16BB47D5}"/>
              </a:ext>
            </a:extLst>
          </p:cNvPr>
          <p:cNvSpPr txBox="1">
            <a:spLocks/>
          </p:cNvSpPr>
          <p:nvPr/>
        </p:nvSpPr>
        <p:spPr>
          <a:xfrm>
            <a:off x="382049" y="130521"/>
            <a:ext cx="7808944" cy="98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6FB6"/>
                </a:solidFill>
                <a:latin typeface="Arial Black" panose="020B0A04020102020204" pitchFamily="34" charset="0"/>
              </a:rPr>
              <a:t>U.S. Imports Subject to Tariffs From China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9B604-A0A8-4346-8717-CD09CE566D80}"/>
              </a:ext>
            </a:extLst>
          </p:cNvPr>
          <p:cNvCxnSpPr>
            <a:cxnSpLocks/>
          </p:cNvCxnSpPr>
          <p:nvPr/>
        </p:nvCxnSpPr>
        <p:spPr>
          <a:xfrm>
            <a:off x="419929" y="940194"/>
            <a:ext cx="7203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32F27B3-9A2E-4A6A-A0F7-ED9602D9E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561698"/>
              </p:ext>
            </p:extLst>
          </p:nvPr>
        </p:nvGraphicFramePr>
        <p:xfrm>
          <a:off x="695739" y="1356555"/>
          <a:ext cx="7449377" cy="445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764CA0-54A7-4AAA-AE78-E0F029F778CF}"/>
              </a:ext>
            </a:extLst>
          </p:cNvPr>
          <p:cNvSpPr txBox="1"/>
          <p:nvPr/>
        </p:nvSpPr>
        <p:spPr>
          <a:xfrm>
            <a:off x="8070573" y="6048984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HBR</a:t>
            </a:r>
          </a:p>
        </p:txBody>
      </p:sp>
    </p:spTree>
    <p:extLst>
      <p:ext uri="{BB962C8B-B14F-4D97-AF65-F5344CB8AC3E}">
        <p14:creationId xmlns:p14="http://schemas.microsoft.com/office/powerpoint/2010/main" val="84658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4926-7359-495F-8CBC-5D3B7769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59" y="13155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TPP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4708C7-4468-4F8C-9EA4-18C4282AB742}"/>
              </a:ext>
            </a:extLst>
          </p:cNvPr>
          <p:cNvCxnSpPr/>
          <p:nvPr/>
        </p:nvCxnSpPr>
        <p:spPr>
          <a:xfrm>
            <a:off x="584718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LAEDC-transparent.gif">
            <a:extLst>
              <a:ext uri="{FF2B5EF4-FFF2-40B4-BE49-F238E27FC236}">
                <a16:creationId xmlns:a16="http://schemas.microsoft.com/office/drawing/2014/main" id="{E9F31E7B-8F30-4DF2-B131-90989DF484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C47B2-D3B3-4450-8828-BDDC20956690}"/>
              </a:ext>
            </a:extLst>
          </p:cNvPr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34D3A7-CA7A-4E3C-9685-D2F5360141BD}"/>
              </a:ext>
            </a:extLst>
          </p:cNvPr>
          <p:cNvCxnSpPr/>
          <p:nvPr/>
        </p:nvCxnSpPr>
        <p:spPr>
          <a:xfrm>
            <a:off x="260901" y="1124068"/>
            <a:ext cx="683933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11 states, minus U.S., sign TPP in free-trade push in face of protectionist Trump">
            <a:extLst>
              <a:ext uri="{FF2B5EF4-FFF2-40B4-BE49-F238E27FC236}">
                <a16:creationId xmlns:a16="http://schemas.microsoft.com/office/drawing/2014/main" id="{CC93A5FE-45A8-41C7-9775-86C02691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6" y="1075911"/>
            <a:ext cx="82867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068FC642-27A9-470A-B86B-DC2E7822C6A1}"/>
              </a:ext>
            </a:extLst>
          </p:cNvPr>
          <p:cNvSpPr txBox="1">
            <a:spLocks/>
          </p:cNvSpPr>
          <p:nvPr/>
        </p:nvSpPr>
        <p:spPr>
          <a:xfrm>
            <a:off x="486410" y="86251"/>
            <a:ext cx="7808944" cy="98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6FB6"/>
                </a:solidFill>
                <a:latin typeface="Arial Black" panose="020B0A04020102020204" pitchFamily="34" charset="0"/>
              </a:rPr>
              <a:t>Trans-Pacific Partnership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5FB6DA-9AD6-442B-B1A4-E8ED6F07C6E1}"/>
              </a:ext>
            </a:extLst>
          </p:cNvPr>
          <p:cNvCxnSpPr>
            <a:cxnSpLocks/>
          </p:cNvCxnSpPr>
          <p:nvPr/>
        </p:nvCxnSpPr>
        <p:spPr>
          <a:xfrm>
            <a:off x="584718" y="875589"/>
            <a:ext cx="7212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15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4926-7359-495F-8CBC-5D3B7769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59" y="13155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TPP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4708C7-4468-4F8C-9EA4-18C4282AB742}"/>
              </a:ext>
            </a:extLst>
          </p:cNvPr>
          <p:cNvCxnSpPr/>
          <p:nvPr/>
        </p:nvCxnSpPr>
        <p:spPr>
          <a:xfrm>
            <a:off x="584718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LAEDC-transparent.gif">
            <a:extLst>
              <a:ext uri="{FF2B5EF4-FFF2-40B4-BE49-F238E27FC236}">
                <a16:creationId xmlns:a16="http://schemas.microsoft.com/office/drawing/2014/main" id="{E9F31E7B-8F30-4DF2-B131-90989DF484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C47B2-D3B3-4450-8828-BDDC20956690}"/>
              </a:ext>
            </a:extLst>
          </p:cNvPr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34D3A7-CA7A-4E3C-9685-D2F5360141BD}"/>
              </a:ext>
            </a:extLst>
          </p:cNvPr>
          <p:cNvCxnSpPr/>
          <p:nvPr/>
        </p:nvCxnSpPr>
        <p:spPr>
          <a:xfrm>
            <a:off x="260901" y="1124068"/>
            <a:ext cx="683933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068FC642-27A9-470A-B86B-DC2E7822C6A1}"/>
              </a:ext>
            </a:extLst>
          </p:cNvPr>
          <p:cNvSpPr txBox="1">
            <a:spLocks/>
          </p:cNvSpPr>
          <p:nvPr/>
        </p:nvSpPr>
        <p:spPr>
          <a:xfrm>
            <a:off x="486410" y="86251"/>
            <a:ext cx="7808944" cy="98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6FB6"/>
                </a:solidFill>
                <a:latin typeface="Arial Black" panose="020B0A04020102020204" pitchFamily="34" charset="0"/>
              </a:rPr>
              <a:t>NAFTA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5FB6DA-9AD6-442B-B1A4-E8ED6F07C6E1}"/>
              </a:ext>
            </a:extLst>
          </p:cNvPr>
          <p:cNvCxnSpPr>
            <a:cxnSpLocks/>
          </p:cNvCxnSpPr>
          <p:nvPr/>
        </p:nvCxnSpPr>
        <p:spPr>
          <a:xfrm>
            <a:off x="584718" y="875589"/>
            <a:ext cx="7212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8" descr="https://thumbor.forbes.com/thumbor/960x0/smart/https%3A%2F%2Fspecials-images.forbesimg.com%2Fdam%2Fimageserve%2F648164107%2F960x0.jpg%3Ffit%3Dscale">
            <a:extLst>
              <a:ext uri="{FF2B5EF4-FFF2-40B4-BE49-F238E27FC236}">
                <a16:creationId xmlns:a16="http://schemas.microsoft.com/office/drawing/2014/main" id="{1FFC1F82-A490-448A-B417-C67A5BA0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9" y="987478"/>
            <a:ext cx="7056140" cy="512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9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lect-la-program-background-11.jpg">
            <a:extLst>
              <a:ext uri="{FF2B5EF4-FFF2-40B4-BE49-F238E27FC236}">
                <a16:creationId xmlns:a16="http://schemas.microsoft.com/office/drawing/2014/main" id="{D5E6AB53-500C-4393-8B21-1808658A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3" y="883977"/>
            <a:ext cx="5769270" cy="52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84718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399442-9458-4A3B-B235-4BBC693916B0}"/>
              </a:ext>
            </a:extLst>
          </p:cNvPr>
          <p:cNvSpPr/>
          <p:nvPr/>
        </p:nvSpPr>
        <p:spPr>
          <a:xfrm>
            <a:off x="25193" y="133116"/>
            <a:ext cx="4556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06FB6"/>
                </a:solidFill>
                <a:latin typeface="Arial Black" panose="020B0A04020102020204" pitchFamily="34" charset="0"/>
                <a:cs typeface="Arial" pitchFamily="34" charset="0"/>
              </a:rPr>
              <a:t>Select LA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0A2BF7-05E5-4C26-9F29-C2BD857BB561}"/>
              </a:ext>
            </a:extLst>
          </p:cNvPr>
          <p:cNvCxnSpPr/>
          <p:nvPr/>
        </p:nvCxnSpPr>
        <p:spPr>
          <a:xfrm>
            <a:off x="111973" y="775062"/>
            <a:ext cx="6839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61BDD7-B843-4EEE-AD2E-0AB941985FE7}"/>
              </a:ext>
            </a:extLst>
          </p:cNvPr>
          <p:cNvSpPr txBox="1"/>
          <p:nvPr/>
        </p:nvSpPr>
        <p:spPr>
          <a:xfrm>
            <a:off x="102676" y="5052995"/>
            <a:ext cx="385669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FB6"/>
                </a:solidFill>
              </a:rPr>
              <a:t>May 23-May 24, 2018</a:t>
            </a:r>
          </a:p>
          <a:p>
            <a:r>
              <a:rPr lang="en-US" sz="3200" b="1" dirty="0">
                <a:solidFill>
                  <a:srgbClr val="006FB6"/>
                </a:solidFill>
              </a:rPr>
              <a:t>SelectLA.org</a:t>
            </a:r>
          </a:p>
        </p:txBody>
      </p:sp>
      <p:pic>
        <p:nvPicPr>
          <p:cNvPr id="4102" name="Picture 6" descr="Select LA 2018">
            <a:extLst>
              <a:ext uri="{FF2B5EF4-FFF2-40B4-BE49-F238E27FC236}">
                <a16:creationId xmlns:a16="http://schemas.microsoft.com/office/drawing/2014/main" id="{384ED75C-1558-4D90-806F-592CDD66B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37" y="835447"/>
            <a:ext cx="2785989" cy="50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0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iness, cargo, cargo container">
            <a:extLst>
              <a:ext uri="{FF2B5EF4-FFF2-40B4-BE49-F238E27FC236}">
                <a16:creationId xmlns:a16="http://schemas.microsoft.com/office/drawing/2014/main" id="{48FFF7DD-0FAB-45D5-B27A-861C3DC9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9" y="0"/>
            <a:ext cx="9152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7471" y="5571091"/>
            <a:ext cx="54615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cap="all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2400" b="1" cap="all" dirty="0">
                <a:solidFill>
                  <a:schemeClr val="bg1"/>
                </a:solidFill>
                <a:latin typeface="+mj-lt"/>
              </a:rPr>
              <a:t>SOMJITA.MITRA@laedc.org</a:t>
            </a:r>
          </a:p>
          <a:p>
            <a:pPr algn="r"/>
            <a:r>
              <a:rPr lang="en-US" sz="2400" b="1" cap="all" dirty="0">
                <a:solidFill>
                  <a:schemeClr val="bg1"/>
                </a:solidFill>
                <a:latin typeface="+mj-lt"/>
              </a:rPr>
              <a:t>(213) 236-4881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D7092-CBE2-4CED-A9B0-7C1889E6760E}"/>
              </a:ext>
            </a:extLst>
          </p:cNvPr>
          <p:cNvSpPr txBox="1"/>
          <p:nvPr/>
        </p:nvSpPr>
        <p:spPr>
          <a:xfrm>
            <a:off x="2531857" y="2767427"/>
            <a:ext cx="6612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85629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531" y="297965"/>
            <a:ext cx="7808944" cy="9896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6FB6"/>
                </a:solidFill>
                <a:latin typeface="Arial Black" panose="020B0A04020102020204" pitchFamily="34" charset="0"/>
              </a:rPr>
              <a:t>International Trade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4487" y="1153885"/>
            <a:ext cx="6839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8650" y="1152525"/>
            <a:ext cx="7948613" cy="1360"/>
          </a:xfrm>
          <a:prstGeom prst="line">
            <a:avLst/>
          </a:prstGeom>
          <a:ln w="12700">
            <a:solidFill>
              <a:srgbClr val="006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5" descr="LAEDC-transparent.gif">
            <a:extLst>
              <a:ext uri="{FF2B5EF4-FFF2-40B4-BE49-F238E27FC236}">
                <a16:creationId xmlns:a16="http://schemas.microsoft.com/office/drawing/2014/main" id="{51EA3A4A-21A1-46CA-B6C8-532726C1F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2DFD84-63F7-4A3F-A1BC-12F1940F7CBB}"/>
              </a:ext>
            </a:extLst>
          </p:cNvPr>
          <p:cNvCxnSpPr>
            <a:cxnSpLocks/>
          </p:cNvCxnSpPr>
          <p:nvPr/>
        </p:nvCxnSpPr>
        <p:spPr>
          <a:xfrm>
            <a:off x="466531" y="6176243"/>
            <a:ext cx="41773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1E852DF-EB53-4E15-9822-DEF9C9C1DCDA}"/>
              </a:ext>
            </a:extLst>
          </p:cNvPr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EB46FC1-B9AB-43BD-98F5-2C8BA58991DF}"/>
              </a:ext>
            </a:extLst>
          </p:cNvPr>
          <p:cNvGraphicFramePr/>
          <p:nvPr>
            <p:extLst/>
          </p:nvPr>
        </p:nvGraphicFramePr>
        <p:xfrm>
          <a:off x="1" y="1285135"/>
          <a:ext cx="9144000" cy="483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418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531" y="297965"/>
            <a:ext cx="7808944" cy="9896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6FB6"/>
                </a:solidFill>
                <a:latin typeface="Arial Black" panose="020B0A04020102020204" pitchFamily="34" charset="0"/>
              </a:rPr>
              <a:t>Exports of Goods and Services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4487" y="1153885"/>
            <a:ext cx="6839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8650" y="1152525"/>
            <a:ext cx="7948613" cy="1360"/>
          </a:xfrm>
          <a:prstGeom prst="line">
            <a:avLst/>
          </a:prstGeom>
          <a:ln w="12700">
            <a:solidFill>
              <a:srgbClr val="006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5" descr="LAEDC-transparent.gif">
            <a:extLst>
              <a:ext uri="{FF2B5EF4-FFF2-40B4-BE49-F238E27FC236}">
                <a16:creationId xmlns:a16="http://schemas.microsoft.com/office/drawing/2014/main" id="{51EA3A4A-21A1-46CA-B6C8-532726C1F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2DFD84-63F7-4A3F-A1BC-12F1940F7CBB}"/>
              </a:ext>
            </a:extLst>
          </p:cNvPr>
          <p:cNvCxnSpPr>
            <a:cxnSpLocks/>
          </p:cNvCxnSpPr>
          <p:nvPr/>
        </p:nvCxnSpPr>
        <p:spPr>
          <a:xfrm>
            <a:off x="466531" y="6176243"/>
            <a:ext cx="41773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1E852DF-EB53-4E15-9822-DEF9C9C1DCDA}"/>
              </a:ext>
            </a:extLst>
          </p:cNvPr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C30A25-1F93-4FE7-9561-10398C327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475396"/>
              </p:ext>
            </p:extLst>
          </p:nvPr>
        </p:nvGraphicFramePr>
        <p:xfrm>
          <a:off x="138939" y="1381746"/>
          <a:ext cx="5685391" cy="247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296A1C5-1E4D-4FD4-9241-7E2078B35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547739"/>
              </p:ext>
            </p:extLst>
          </p:nvPr>
        </p:nvGraphicFramePr>
        <p:xfrm>
          <a:off x="3728934" y="3568148"/>
          <a:ext cx="5224463" cy="260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324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531" y="297965"/>
            <a:ext cx="7808944" cy="9896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6FB6"/>
                </a:solidFill>
                <a:latin typeface="Arial Black" panose="020B0A04020102020204" pitchFamily="34" charset="0"/>
              </a:rPr>
              <a:t>Gains From Trade Theory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4487" y="1153885"/>
            <a:ext cx="6839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8650" y="1152525"/>
            <a:ext cx="7948613" cy="1360"/>
          </a:xfrm>
          <a:prstGeom prst="line">
            <a:avLst/>
          </a:prstGeom>
          <a:ln w="12700">
            <a:solidFill>
              <a:srgbClr val="006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5" descr="LAEDC-transparent.gif">
            <a:extLst>
              <a:ext uri="{FF2B5EF4-FFF2-40B4-BE49-F238E27FC236}">
                <a16:creationId xmlns:a16="http://schemas.microsoft.com/office/drawing/2014/main" id="{51EA3A4A-21A1-46CA-B6C8-532726C1F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2DFD84-63F7-4A3F-A1BC-12F1940F7CBB}"/>
              </a:ext>
            </a:extLst>
          </p:cNvPr>
          <p:cNvCxnSpPr>
            <a:cxnSpLocks/>
          </p:cNvCxnSpPr>
          <p:nvPr/>
        </p:nvCxnSpPr>
        <p:spPr>
          <a:xfrm>
            <a:off x="466531" y="6176243"/>
            <a:ext cx="41773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1E852DF-EB53-4E15-9822-DEF9C9C1DCDA}"/>
              </a:ext>
            </a:extLst>
          </p:cNvPr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pic>
        <p:nvPicPr>
          <p:cNvPr id="4098" name="Picture 2" descr="Image result for laughing baby">
            <a:extLst>
              <a:ext uri="{FF2B5EF4-FFF2-40B4-BE49-F238E27FC236}">
                <a16:creationId xmlns:a16="http://schemas.microsoft.com/office/drawing/2014/main" id="{3A693983-4FA6-4BD4-9146-EB3BD13A5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7" y="1285135"/>
            <a:ext cx="3496780" cy="47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4F9A7979-F7F8-43C7-A7A0-EF433E4C2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7" y="1235766"/>
            <a:ext cx="4257675" cy="48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5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531" y="297965"/>
            <a:ext cx="7808944" cy="9896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FB6"/>
                </a:solidFill>
                <a:latin typeface="Arial Black" panose="020B0A04020102020204" pitchFamily="34" charset="0"/>
              </a:rPr>
              <a:t>Tariffs and Imports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4718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4487" y="1153885"/>
            <a:ext cx="6839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sp>
        <p:nvSpPr>
          <p:cNvPr id="8" name="Down Arrow 16">
            <a:extLst>
              <a:ext uri="{FF2B5EF4-FFF2-40B4-BE49-F238E27FC236}">
                <a16:creationId xmlns:a16="http://schemas.microsoft.com/office/drawing/2014/main" id="{A830B7F5-1ECB-47A2-96FB-969DED7D916E}"/>
              </a:ext>
            </a:extLst>
          </p:cNvPr>
          <p:cNvSpPr/>
          <p:nvPr/>
        </p:nvSpPr>
        <p:spPr>
          <a:xfrm>
            <a:off x="5179229" y="1461024"/>
            <a:ext cx="2092032" cy="270260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2">
            <a:extLst>
              <a:ext uri="{FF2B5EF4-FFF2-40B4-BE49-F238E27FC236}">
                <a16:creationId xmlns:a16="http://schemas.microsoft.com/office/drawing/2014/main" id="{7B427FA9-BC4A-47F7-A8C7-80CEBD858652}"/>
              </a:ext>
            </a:extLst>
          </p:cNvPr>
          <p:cNvSpPr/>
          <p:nvPr/>
        </p:nvSpPr>
        <p:spPr>
          <a:xfrm rot="10800000">
            <a:off x="803567" y="1258676"/>
            <a:ext cx="2092032" cy="2799595"/>
          </a:xfrm>
          <a:prstGeom prst="downArrow">
            <a:avLst/>
          </a:prstGeom>
          <a:solidFill>
            <a:srgbClr val="006F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23767-78D8-436C-BA7C-A46934962A01}"/>
              </a:ext>
            </a:extLst>
          </p:cNvPr>
          <p:cNvSpPr txBox="1"/>
          <p:nvPr/>
        </p:nvSpPr>
        <p:spPr>
          <a:xfrm>
            <a:off x="4785887" y="4582290"/>
            <a:ext cx="2978727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Franklin Gothic Book" pitchFamily="34" charset="0"/>
              </a:rPr>
              <a:t>6% decrease in imports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AA46C-048B-4AF5-8CDB-73724AE8F05C}"/>
              </a:ext>
            </a:extLst>
          </p:cNvPr>
          <p:cNvSpPr txBox="1"/>
          <p:nvPr/>
        </p:nvSpPr>
        <p:spPr>
          <a:xfrm>
            <a:off x="634487" y="4544624"/>
            <a:ext cx="2978727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FB6"/>
                </a:solidFill>
                <a:latin typeface="Franklin Gothic Book" pitchFamily="34" charset="0"/>
              </a:rPr>
              <a:t>1% increase in tariffs</a:t>
            </a:r>
          </a:p>
        </p:txBody>
      </p:sp>
    </p:spTree>
    <p:extLst>
      <p:ext uri="{BB962C8B-B14F-4D97-AF65-F5344CB8AC3E}">
        <p14:creationId xmlns:p14="http://schemas.microsoft.com/office/powerpoint/2010/main" val="8834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F6E68739-2255-413E-A65F-644FF99F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90" y="26299"/>
            <a:ext cx="3486150" cy="34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lated image">
            <a:extLst>
              <a:ext uri="{FF2B5EF4-FFF2-40B4-BE49-F238E27FC236}">
                <a16:creationId xmlns:a16="http://schemas.microsoft.com/office/drawing/2014/main" id="{E0520562-079F-49CC-8B9C-8703DFDFA5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8" y="151992"/>
            <a:ext cx="3781633" cy="32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lated image">
            <a:extLst>
              <a:ext uri="{FF2B5EF4-FFF2-40B4-BE49-F238E27FC236}">
                <a16:creationId xmlns:a16="http://schemas.microsoft.com/office/drawing/2014/main" id="{DD7E89F3-78A7-4752-AC47-5CE170BBD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0" y="3518453"/>
            <a:ext cx="4410075" cy="255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F791C1-8D37-4A83-9254-D1E737E76E4B}"/>
              </a:ext>
            </a:extLst>
          </p:cNvPr>
          <p:cNvCxnSpPr>
            <a:cxnSpLocks/>
          </p:cNvCxnSpPr>
          <p:nvPr/>
        </p:nvCxnSpPr>
        <p:spPr>
          <a:xfrm>
            <a:off x="143509" y="6307494"/>
            <a:ext cx="41773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5" descr="LAEDC-transparent.gif">
            <a:extLst>
              <a:ext uri="{FF2B5EF4-FFF2-40B4-BE49-F238E27FC236}">
                <a16:creationId xmlns:a16="http://schemas.microsoft.com/office/drawing/2014/main" id="{BA616824-AB4E-4444-B8C8-E1922FB422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959" y="6410250"/>
            <a:ext cx="320653" cy="321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30518B-003C-4BDE-8891-ADEFE8F726A9}"/>
              </a:ext>
            </a:extLst>
          </p:cNvPr>
          <p:cNvSpPr txBox="1"/>
          <p:nvPr/>
        </p:nvSpPr>
        <p:spPr>
          <a:xfrm>
            <a:off x="656625" y="6457872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</p:spTree>
    <p:extLst>
      <p:ext uri="{BB962C8B-B14F-4D97-AF65-F5344CB8AC3E}">
        <p14:creationId xmlns:p14="http://schemas.microsoft.com/office/powerpoint/2010/main" val="392824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atic01.nyt.com/images/2018/03/09/us/politics/09dc-trade1/merlin_135204480_9a539dc2-02dd-4808-99d7-4d20d212dd63-master768.jpg">
            <a:extLst>
              <a:ext uri="{FF2B5EF4-FFF2-40B4-BE49-F238E27FC236}">
                <a16:creationId xmlns:a16="http://schemas.microsoft.com/office/drawing/2014/main" id="{05AB88D5-5202-4B74-8EDA-ECAC91504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43"/>
            <a:ext cx="9144000" cy="681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4708C7-4468-4F8C-9EA4-18C4282AB742}"/>
              </a:ext>
            </a:extLst>
          </p:cNvPr>
          <p:cNvCxnSpPr/>
          <p:nvPr/>
        </p:nvCxnSpPr>
        <p:spPr>
          <a:xfrm>
            <a:off x="584718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LAEDC-transparent.gif">
            <a:extLst>
              <a:ext uri="{FF2B5EF4-FFF2-40B4-BE49-F238E27FC236}">
                <a16:creationId xmlns:a16="http://schemas.microsoft.com/office/drawing/2014/main" id="{E9F31E7B-8F30-4DF2-B131-90989DF484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C47B2-D3B3-4450-8828-BDDC20956690}"/>
              </a:ext>
            </a:extLst>
          </p:cNvPr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solidFill>
                  <a:srgbClr val="FFFFFF"/>
                </a:solidFill>
                <a:latin typeface="+mj-lt"/>
              </a:rPr>
              <a:t>Los Angeles County Economic Development Corporation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22BF139-84AB-4E08-8743-35CC2F1458DD}"/>
              </a:ext>
            </a:extLst>
          </p:cNvPr>
          <p:cNvSpPr txBox="1">
            <a:spLocks/>
          </p:cNvSpPr>
          <p:nvPr/>
        </p:nvSpPr>
        <p:spPr>
          <a:xfrm>
            <a:off x="382049" y="130521"/>
            <a:ext cx="7808944" cy="98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Tariffs! 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6208ED-BF30-4A65-BF7F-5940168A7542}"/>
              </a:ext>
            </a:extLst>
          </p:cNvPr>
          <p:cNvCxnSpPr/>
          <p:nvPr/>
        </p:nvCxnSpPr>
        <p:spPr>
          <a:xfrm>
            <a:off x="489502" y="900437"/>
            <a:ext cx="683933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7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78B34937-8AD5-4554-96B0-BA8B852D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784926-7359-495F-8CBC-5D3B7769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9" y="171313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Trade War?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4708C7-4468-4F8C-9EA4-18C4282AB742}"/>
              </a:ext>
            </a:extLst>
          </p:cNvPr>
          <p:cNvCxnSpPr/>
          <p:nvPr/>
        </p:nvCxnSpPr>
        <p:spPr>
          <a:xfrm>
            <a:off x="584718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LAEDC-transparent.gif">
            <a:extLst>
              <a:ext uri="{FF2B5EF4-FFF2-40B4-BE49-F238E27FC236}">
                <a16:creationId xmlns:a16="http://schemas.microsoft.com/office/drawing/2014/main" id="{E9F31E7B-8F30-4DF2-B131-90989DF484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C47B2-D3B3-4450-8828-BDDC20956690}"/>
              </a:ext>
            </a:extLst>
          </p:cNvPr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D3D3C-1E3C-4D29-857B-7A3114391798}"/>
              </a:ext>
            </a:extLst>
          </p:cNvPr>
          <p:cNvCxnSpPr/>
          <p:nvPr/>
        </p:nvCxnSpPr>
        <p:spPr>
          <a:xfrm>
            <a:off x="499441" y="1238368"/>
            <a:ext cx="683933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28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4926-7359-495F-8CBC-5D3B7769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9" y="171313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TRADE WAR?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4708C7-4468-4F8C-9EA4-18C4282AB742}"/>
              </a:ext>
            </a:extLst>
          </p:cNvPr>
          <p:cNvCxnSpPr/>
          <p:nvPr/>
        </p:nvCxnSpPr>
        <p:spPr>
          <a:xfrm>
            <a:off x="584718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LAEDC-transparent.gif">
            <a:extLst>
              <a:ext uri="{FF2B5EF4-FFF2-40B4-BE49-F238E27FC236}">
                <a16:creationId xmlns:a16="http://schemas.microsoft.com/office/drawing/2014/main" id="{E9F31E7B-8F30-4DF2-B131-90989DF484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29" y="6307494"/>
            <a:ext cx="320653" cy="321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C47B2-D3B3-4450-8828-BDDC20956690}"/>
              </a:ext>
            </a:extLst>
          </p:cNvPr>
          <p:cNvSpPr txBox="1"/>
          <p:nvPr/>
        </p:nvSpPr>
        <p:spPr>
          <a:xfrm>
            <a:off x="929951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D3D3C-1E3C-4D29-857B-7A3114391798}"/>
              </a:ext>
            </a:extLst>
          </p:cNvPr>
          <p:cNvCxnSpPr/>
          <p:nvPr/>
        </p:nvCxnSpPr>
        <p:spPr>
          <a:xfrm>
            <a:off x="499441" y="1238368"/>
            <a:ext cx="683933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77B7EF-512C-4175-A51A-1B060F02D09E}"/>
              </a:ext>
            </a:extLst>
          </p:cNvPr>
          <p:cNvSpPr txBox="1"/>
          <p:nvPr/>
        </p:nvSpPr>
        <p:spPr>
          <a:xfrm>
            <a:off x="333316" y="2171565"/>
            <a:ext cx="5124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6FB6"/>
                </a:solidFill>
                <a:latin typeface="Franklin Gothic Book" pitchFamily="34" charset="0"/>
              </a:rPr>
              <a:t>One out of every five tariffs that Trump selected involved a product with the word “parts” in its description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57BB515-7CAB-4C51-88B5-5B9E16BB47D5}"/>
              </a:ext>
            </a:extLst>
          </p:cNvPr>
          <p:cNvSpPr txBox="1">
            <a:spLocks/>
          </p:cNvSpPr>
          <p:nvPr/>
        </p:nvSpPr>
        <p:spPr>
          <a:xfrm>
            <a:off x="382049" y="130521"/>
            <a:ext cx="7808944" cy="98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6FB6"/>
                </a:solidFill>
                <a:latin typeface="Arial Black" panose="020B0A04020102020204" pitchFamily="34" charset="0"/>
              </a:rPr>
              <a:t>What does this mean?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9B604-A0A8-4346-8717-CD09CE566D80}"/>
              </a:ext>
            </a:extLst>
          </p:cNvPr>
          <p:cNvCxnSpPr>
            <a:cxnSpLocks/>
          </p:cNvCxnSpPr>
          <p:nvPr/>
        </p:nvCxnSpPr>
        <p:spPr>
          <a:xfrm>
            <a:off x="419929" y="940194"/>
            <a:ext cx="7203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CBFF1ECD-9D8E-4DFC-971E-A25D0451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84" y="3048208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262</Words>
  <Application>Microsoft Office PowerPoint</Application>
  <PresentationFormat>On-screen Show (4:3)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Brush Script MT</vt:lpstr>
      <vt:lpstr>Calibri</vt:lpstr>
      <vt:lpstr>Calibri Light</vt:lpstr>
      <vt:lpstr>Franklin Gothic Book</vt:lpstr>
      <vt:lpstr>Office Theme</vt:lpstr>
      <vt:lpstr>TARIFFS, TRUMP AND TRADE   OH MY! </vt:lpstr>
      <vt:lpstr>International Trade</vt:lpstr>
      <vt:lpstr>Exports of Goods and Services</vt:lpstr>
      <vt:lpstr>Gains From Trade Theory</vt:lpstr>
      <vt:lpstr>Tariffs and Imports</vt:lpstr>
      <vt:lpstr>PowerPoint Presentation</vt:lpstr>
      <vt:lpstr>PowerPoint Presentation</vt:lpstr>
      <vt:lpstr>Trade War?</vt:lpstr>
      <vt:lpstr>TRADE WAR?</vt:lpstr>
      <vt:lpstr>TRADE WAR?</vt:lpstr>
      <vt:lpstr>TPP</vt:lpstr>
      <vt:lpstr>TPP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2018-02-17T05:52:28Z</dcterms:created>
  <dcterms:modified xsi:type="dcterms:W3CDTF">2018-04-17T21:29:11Z</dcterms:modified>
</cp:coreProperties>
</file>