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66" r:id="rId6"/>
    <p:sldId id="268" r:id="rId7"/>
    <p:sldId id="259" r:id="rId8"/>
    <p:sldId id="264" r:id="rId9"/>
    <p:sldId id="260" r:id="rId10"/>
    <p:sldId id="261" r:id="rId11"/>
    <p:sldId id="262" r:id="rId12"/>
    <p:sldId id="263" r:id="rId13"/>
    <p:sldId id="265" r:id="rId1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03F2EB4-1CC9-4A48-9860-6EB62FE73FC6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8225F09-0CE3-4872-89DD-BC86687E6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2EB4-1CC9-4A48-9860-6EB62FE73FC6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5F09-0CE3-4872-89DD-BC86687E6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2EB4-1CC9-4A48-9860-6EB62FE73FC6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5F09-0CE3-4872-89DD-BC86687E6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2EB4-1CC9-4A48-9860-6EB62FE73FC6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5F09-0CE3-4872-89DD-BC86687E6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2EB4-1CC9-4A48-9860-6EB62FE73FC6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5F09-0CE3-4872-89DD-BC86687E6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2EB4-1CC9-4A48-9860-6EB62FE73FC6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5F09-0CE3-4872-89DD-BC86687E64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2EB4-1CC9-4A48-9860-6EB62FE73FC6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5F09-0CE3-4872-89DD-BC86687E64C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2EB4-1CC9-4A48-9860-6EB62FE73FC6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5F09-0CE3-4872-89DD-BC86687E6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2EB4-1CC9-4A48-9860-6EB62FE73FC6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5F09-0CE3-4872-89DD-BC86687E6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03F2EB4-1CC9-4A48-9860-6EB62FE73FC6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8225F09-0CE3-4872-89DD-BC86687E6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03F2EB4-1CC9-4A48-9860-6EB62FE73FC6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8225F09-0CE3-4872-89DD-BC86687E6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03F2EB4-1CC9-4A48-9860-6EB62FE73FC6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8225F09-0CE3-4872-89DD-BC86687E64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mailto:CalCompetes@gov.ca.go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siness.ca.gov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33718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California Competes Tax Credit Workshop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7531" y="4495800"/>
            <a:ext cx="6400800" cy="1219200"/>
          </a:xfrm>
        </p:spPr>
        <p:txBody>
          <a:bodyPr/>
          <a:lstStyle/>
          <a:p>
            <a:r>
              <a:rPr lang="en-US" sz="1600" dirty="0" smtClean="0"/>
              <a:t>Presented by:</a:t>
            </a:r>
          </a:p>
          <a:p>
            <a:r>
              <a:rPr lang="en-US" sz="1600" dirty="0" smtClean="0"/>
              <a:t>Grace </a:t>
            </a:r>
            <a:r>
              <a:rPr lang="en-US" sz="1600" dirty="0" err="1" smtClean="0"/>
              <a:t>Arupo</a:t>
            </a:r>
            <a:r>
              <a:rPr lang="en-US" sz="1600" dirty="0"/>
              <a:t>-</a:t>
            </a:r>
            <a:r>
              <a:rPr lang="en-US" sz="1600" dirty="0" smtClean="0"/>
              <a:t>Rodriguez, Deputy Director of Legal Affairs for GO-Biz</a:t>
            </a:r>
          </a:p>
          <a:p>
            <a:r>
              <a:rPr lang="en-US" sz="1600" dirty="0" smtClean="0"/>
              <a:t>Will Koch, Deputy Director of Legislative Affairs for GO-Biz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066801"/>
            <a:ext cx="1197675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3616428"/>
            <a:ext cx="822451" cy="82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8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 Phase One Examples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633131" cy="544688"/>
          </a:xfrm>
        </p:spPr>
        <p:txBody>
          <a:bodyPr/>
          <a:lstStyle/>
          <a:p>
            <a:pPr algn="ctr"/>
            <a:r>
              <a:rPr lang="en-US" dirty="0" smtClean="0"/>
              <a:t>Company 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709331" cy="544689"/>
          </a:xfrm>
        </p:spPr>
        <p:txBody>
          <a:bodyPr/>
          <a:lstStyle/>
          <a:p>
            <a:pPr algn="ctr"/>
            <a:r>
              <a:rPr lang="en-US" dirty="0" smtClean="0"/>
              <a:t>Company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8448" y="2667000"/>
            <a:ext cx="3197352" cy="228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Requests </a:t>
            </a:r>
            <a:r>
              <a:rPr lang="en-US" sz="1400" dirty="0"/>
              <a:t>a tax credit of </a:t>
            </a:r>
            <a:r>
              <a:rPr lang="en-US" sz="1400" dirty="0" smtClean="0"/>
              <a:t>$1 </a:t>
            </a:r>
            <a:r>
              <a:rPr lang="en-US" sz="1400" dirty="0"/>
              <a:t>million and commits to creating 500 jobs with an average annual salary of $50,000, and making an investment of $2 million in purchases of new manufacturing machinery.  The cost-benefit ratio of this application would be .0370 </a:t>
            </a:r>
            <a:r>
              <a:rPr lang="en-US" sz="1400" dirty="0" smtClean="0"/>
              <a:t>($1 </a:t>
            </a:r>
            <a:r>
              <a:rPr lang="en-US" sz="1400" dirty="0"/>
              <a:t>million credit request divided by the sum of 500 jobs * $50,000 salary +$2 million investment</a:t>
            </a:r>
            <a:r>
              <a:rPr lang="en-US" sz="1400" dirty="0" smtClean="0"/>
              <a:t>).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 smtClean="0"/>
              <a:t>               $1 million    		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 smtClean="0"/>
              <a:t>(500 x $50K) + $ 2million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724399" y="2667001"/>
            <a:ext cx="3276601" cy="21335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Requests a tax credit of $100,000 and commits to creating 10 jobs with an average salary of $40,000 and making an investment of $1 million in new equipment purchases.  The cost-benefit ratio of this application would be .0714 ($100,000 in credit requested divided by the sum of 10 jobs *$40,000 salary + $1 million in investment).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u="sng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sz="1400" u="sng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400" dirty="0" smtClean="0"/>
              <a:t>$100,000</a:t>
            </a:r>
            <a:r>
              <a:rPr lang="en-US" sz="1400" dirty="0"/>
              <a:t>		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 smtClean="0"/>
              <a:t>  (</a:t>
            </a:r>
            <a:r>
              <a:rPr lang="en-US" sz="1400" dirty="0"/>
              <a:t>10 x $40K) + $1 million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51789" y="53340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EA157A"/>
              </a:buClr>
              <a:buSzPct val="85000"/>
            </a:pPr>
            <a:r>
              <a:rPr lang="en-US" sz="1400" dirty="0">
                <a:solidFill>
                  <a:prstClr val="black"/>
                </a:solidFill>
              </a:rPr>
              <a:t>= 0.0370</a:t>
            </a:r>
            <a:endParaRPr lang="en-US" sz="1400" u="sng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71600" y="5480767"/>
            <a:ext cx="1981200" cy="71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89748" y="53340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157A"/>
              </a:buClr>
              <a:buSzPct val="85000"/>
            </a:pPr>
            <a:r>
              <a:rPr lang="en-US" sz="1400" dirty="0" smtClean="0">
                <a:solidFill>
                  <a:prstClr val="black"/>
                </a:solidFill>
              </a:rPr>
              <a:t>= 0.0714</a:t>
            </a:r>
            <a:r>
              <a:rPr lang="en-US" sz="1400" u="sng" dirty="0" smtClean="0">
                <a:solidFill>
                  <a:prstClr val="black"/>
                </a:solidFill>
              </a:rPr>
              <a:t>   </a:t>
            </a:r>
            <a:endParaRPr lang="en-US" sz="1400" u="sng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800600" y="5422499"/>
            <a:ext cx="2137161" cy="1158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32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3" grpId="0" uiExpand="1" build="p"/>
      <p:bldP spid="6" grpId="0" build="p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Phase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Evaluation factors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Job retention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Opportunity for future growth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Economic impact in California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Incentives available in/out of state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Fringe benefits paid to employees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Strategic importance 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Unemployment/Poverty in business area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5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Negotiation and Award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GO-Biz and applicant will negotiate terms of the contract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GO-Biz will recommend fully executed contracts for Committee approval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Contract will be made public prior to the Committee meeting 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Committee will either approve or reject the terms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Award information will be posted on GO-Biz’s website upon approval by the Committee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73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47800" y="2209800"/>
            <a:ext cx="5105400" cy="35814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Clr>
                <a:srgbClr val="FF0000"/>
              </a:buClr>
              <a:buNone/>
            </a:pPr>
            <a:r>
              <a:rPr lang="en-US" sz="2600" dirty="0" smtClean="0"/>
              <a:t>Additional questions or feedback: </a:t>
            </a:r>
            <a:r>
              <a:rPr lang="en-US" sz="2600" dirty="0" smtClean="0">
                <a:hlinkClick r:id="rId2"/>
              </a:rPr>
              <a:t>CalCompetes@gov.ca.gov</a:t>
            </a:r>
            <a:r>
              <a:rPr lang="en-US" sz="2600" dirty="0" smtClean="0"/>
              <a:t>  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43000"/>
            <a:ext cx="2895601" cy="1921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114800"/>
            <a:ext cx="130659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2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Welcome 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Governor’s Economic Development Initiative 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California Competes Tax Credit Statute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Draft Regulations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Questions/Feedback</a:t>
            </a:r>
          </a:p>
        </p:txBody>
      </p:sp>
    </p:spTree>
    <p:extLst>
      <p:ext uri="{BB962C8B-B14F-4D97-AF65-F5344CB8AC3E}">
        <p14:creationId xmlns:p14="http://schemas.microsoft.com/office/powerpoint/2010/main" val="188123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Governor's Economic Development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19256"/>
            <a:ext cx="6476999" cy="405294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/>
              <a:t>Hiring Tax Credit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Starts January 1, 2014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Franchise Tax Board to </a:t>
            </a:r>
            <a:r>
              <a:rPr lang="en-US" dirty="0" smtClean="0"/>
              <a:t>administer</a:t>
            </a:r>
            <a:endParaRPr lang="en-US" dirty="0"/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Sales Tax </a:t>
            </a:r>
            <a:r>
              <a:rPr lang="en-US" dirty="0"/>
              <a:t>E</a:t>
            </a:r>
            <a:r>
              <a:rPr lang="en-US" dirty="0" smtClean="0"/>
              <a:t>xemption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Starts July 1, 2014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Board of Equalization to administer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California Competes Tax Credit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Anticipated start March/April 2014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GO-Biz to administer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0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California Competes Tax Credit Statute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Negotiated tax credit 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Credit amount based on 11 factors: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Number of jobs created or retained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Compensation paid to employees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Amount of investment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Extent of unemployment or poverty in business area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Other incentives available in California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Incentives available in other states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Duration of proposed project and duration of commitment to remain in this state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Overall economic impact 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Strategic importance to the state, region, or locality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Opportunity for future growth and expansion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Extent the benefit to the state exceeds the  amount of the tax credit</a:t>
            </a:r>
          </a:p>
        </p:txBody>
      </p:sp>
    </p:spTree>
    <p:extLst>
      <p:ext uri="{BB962C8B-B14F-4D97-AF65-F5344CB8AC3E}">
        <p14:creationId xmlns:p14="http://schemas.microsoft.com/office/powerpoint/2010/main" val="33321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California Competes Tax Credit Statute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/>
              <a:t>T</a:t>
            </a:r>
            <a:r>
              <a:rPr lang="en-US" dirty="0" smtClean="0"/>
              <a:t>entative </a:t>
            </a:r>
            <a:r>
              <a:rPr lang="en-US" dirty="0"/>
              <a:t>amount of credits </a:t>
            </a:r>
            <a:r>
              <a:rPr lang="en-US" dirty="0" smtClean="0"/>
              <a:t>available: </a:t>
            </a:r>
            <a:endParaRPr lang="en-US" sz="2800" dirty="0"/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$30 million in fiscal year 2013/14</a:t>
            </a:r>
            <a:endParaRPr lang="en-US" sz="2400" dirty="0"/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$150 million in fiscal year 2014/15</a:t>
            </a:r>
            <a:endParaRPr lang="en-US" sz="2400" dirty="0"/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$200 million in each fiscal year 2015/16 </a:t>
            </a:r>
            <a:r>
              <a:rPr lang="en-US" dirty="0" smtClean="0"/>
              <a:t>- </a:t>
            </a:r>
            <a:r>
              <a:rPr lang="en-US" dirty="0"/>
              <a:t>2017-18.</a:t>
            </a:r>
            <a:endParaRPr lang="en-US" sz="2400" dirty="0"/>
          </a:p>
          <a:p>
            <a:pPr marL="342900" lvl="1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No more than 20% may go to any one applicant per fiscal year</a:t>
            </a:r>
          </a:p>
          <a:p>
            <a:pPr marL="342900" lvl="1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25% of total amount each fiscal year reserved for small businesses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79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California Competes Tax Credit Statute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76743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Negotiated written agreements between GO-Biz and the applicant for the credit. Terms and conditions of the agreements to include:</a:t>
            </a:r>
          </a:p>
          <a:p>
            <a:pPr marL="1200150" lvl="3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Minimum employee compensation and retention period</a:t>
            </a:r>
          </a:p>
          <a:p>
            <a:pPr marL="1200150" lvl="3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Credit distribution period</a:t>
            </a:r>
          </a:p>
          <a:p>
            <a:pPr marL="1200150" lvl="3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Recapture provisions if applicant fails to meet commitments</a:t>
            </a:r>
          </a:p>
          <a:p>
            <a:pPr marL="342900" lvl="1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Credit agreements must be approved by California Competes Tax Credit Committee</a:t>
            </a:r>
          </a:p>
          <a:p>
            <a:pPr marL="342900" lvl="1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Committee members- </a:t>
            </a:r>
            <a:r>
              <a:rPr lang="en-US" dirty="0"/>
              <a:t>State Treasurer, Director of the Department of Finance, two legislative appointees, and the Director of </a:t>
            </a:r>
            <a:r>
              <a:rPr lang="en-US" dirty="0" smtClean="0"/>
              <a:t>GO-Biz</a:t>
            </a:r>
            <a:endParaRPr lang="en-US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717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California Competes Tax Credit  Workflow</a:t>
            </a:r>
            <a:endParaRPr lang="en-US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851235"/>
              </p:ext>
            </p:extLst>
          </p:nvPr>
        </p:nvGraphicFramePr>
        <p:xfrm>
          <a:off x="1368425" y="2054225"/>
          <a:ext cx="6559550" cy="398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3" imgW="12791520" imgH="7784640" progId="Acrobat.Document.11">
                  <p:embed/>
                </p:oleObj>
              </mc:Choice>
              <mc:Fallback>
                <p:oleObj name="Acrobat Document" r:id="rId3" imgW="12791520" imgH="778464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8425" y="2054225"/>
                        <a:ext cx="6559550" cy="398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763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Director sets the application period each fiscal year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On-line application submission (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www.business.ca.gov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 marL="0" indent="0">
              <a:buClr>
                <a:srgbClr val="FF0000"/>
              </a:buClr>
              <a:buNone/>
            </a:pPr>
            <a:endParaRPr lang="en-US" dirty="0" smtClean="0"/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Automated Phase One Ranking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Rolling application process versus expiration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89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Phase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05000"/>
            <a:ext cx="6196405" cy="4190999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Two-phase </a:t>
            </a:r>
            <a:r>
              <a:rPr lang="en-US" dirty="0"/>
              <a:t>application </a:t>
            </a:r>
            <a:r>
              <a:rPr lang="en-US" dirty="0" smtClean="0"/>
              <a:t>evaluation process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The </a:t>
            </a:r>
            <a:r>
              <a:rPr lang="en-US" dirty="0"/>
              <a:t>first phase </a:t>
            </a:r>
            <a:r>
              <a:rPr lang="en-US" dirty="0" smtClean="0"/>
              <a:t>is an </a:t>
            </a:r>
            <a:r>
              <a:rPr lang="en-US" dirty="0"/>
              <a:t>automated process where quantifiable information from the application (job creation, investment, and amount of credit requested) </a:t>
            </a:r>
            <a:r>
              <a:rPr lang="en-US" dirty="0" smtClean="0"/>
              <a:t>is calculated </a:t>
            </a:r>
            <a:r>
              <a:rPr lang="en-US" dirty="0"/>
              <a:t>and compared against other applications received during each application </a:t>
            </a:r>
            <a:r>
              <a:rPr lang="en-US" dirty="0" smtClean="0"/>
              <a:t>period 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Applications </a:t>
            </a:r>
            <a:r>
              <a:rPr lang="en-US" dirty="0"/>
              <a:t>with the most advantageous cost-benefit ratio to the state will move into the second </a:t>
            </a:r>
            <a:r>
              <a:rPr lang="en-US" dirty="0" smtClean="0"/>
              <a:t>phase </a:t>
            </a:r>
          </a:p>
        </p:txBody>
      </p:sp>
    </p:spTree>
    <p:extLst>
      <p:ext uri="{BB962C8B-B14F-4D97-AF65-F5344CB8AC3E}">
        <p14:creationId xmlns:p14="http://schemas.microsoft.com/office/powerpoint/2010/main" val="42610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2486</TotalTime>
  <Words>638</Words>
  <Application>Microsoft Office PowerPoint</Application>
  <PresentationFormat>On-screen Show (4:3)</PresentationFormat>
  <Paragraphs>98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Pushpin</vt:lpstr>
      <vt:lpstr>Acrobat Document</vt:lpstr>
      <vt:lpstr>   California Competes Tax Credit Workshop</vt:lpstr>
      <vt:lpstr>Introduction </vt:lpstr>
      <vt:lpstr>Governor's Economic Development Initiative</vt:lpstr>
      <vt:lpstr>California Competes Tax Credit Statute</vt:lpstr>
      <vt:lpstr>California Competes Tax Credit Statute</vt:lpstr>
      <vt:lpstr>California Competes Tax Credit Statute</vt:lpstr>
      <vt:lpstr>California Competes Tax Credit  Workflow</vt:lpstr>
      <vt:lpstr>Application Phase</vt:lpstr>
      <vt:lpstr>Evaluation Phase One</vt:lpstr>
      <vt:lpstr>Evaluation Phase One Examples</vt:lpstr>
      <vt:lpstr>Evaluation Phase Two</vt:lpstr>
      <vt:lpstr>Negotiation and Award Phase</vt:lpstr>
      <vt:lpstr>PowerPoint Presentation</vt:lpstr>
    </vt:vector>
  </TitlesOfParts>
  <Company>Office of the Governor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Competes Tax Credit Workshop</dc:title>
  <dc:creator>Grace Arupo-Rodriguez</dc:creator>
  <cp:lastModifiedBy>Stephanie Sassman</cp:lastModifiedBy>
  <cp:revision>39</cp:revision>
  <cp:lastPrinted>2013-12-04T19:34:28Z</cp:lastPrinted>
  <dcterms:created xsi:type="dcterms:W3CDTF">2013-12-03T00:22:57Z</dcterms:created>
  <dcterms:modified xsi:type="dcterms:W3CDTF">2013-12-16T13:05:00Z</dcterms:modified>
</cp:coreProperties>
</file>